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4" r:id="rId3"/>
    <p:sldId id="262" r:id="rId4"/>
    <p:sldId id="257" r:id="rId5"/>
    <p:sldId id="258" r:id="rId6"/>
    <p:sldId id="259" r:id="rId7"/>
    <p:sldId id="260" r:id="rId8"/>
    <p:sldId id="261" r:id="rId9"/>
    <p:sldId id="266" r:id="rId10"/>
    <p:sldId id="268" r:id="rId11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59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228600" y="990600"/>
            <a:ext cx="8610600" cy="0"/>
          </a:xfrm>
          <a:prstGeom prst="line">
            <a:avLst/>
          </a:prstGeom>
          <a:noFill/>
          <a:ln w="6667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228600" y="1447800"/>
            <a:ext cx="2286000" cy="2514600"/>
            <a:chOff x="144" y="912"/>
            <a:chExt cx="1440" cy="1584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>
              <a:off x="960" y="912"/>
              <a:ext cx="52" cy="97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>
              <a:off x="844" y="912"/>
              <a:ext cx="52" cy="8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>
              <a:off x="727" y="912"/>
              <a:ext cx="52" cy="7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>
              <a:off x="610" y="912"/>
              <a:ext cx="52" cy="612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494" y="912"/>
              <a:ext cx="52" cy="49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377" y="912"/>
              <a:ext cx="52" cy="36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" name="Rectangle 15"/>
            <p:cNvSpPr>
              <a:spLocks noChangeArrowheads="1"/>
            </p:cNvSpPr>
            <p:nvPr/>
          </p:nvSpPr>
          <p:spPr bwMode="auto">
            <a:xfrm>
              <a:off x="260" y="912"/>
              <a:ext cx="52" cy="24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3" name="Rectangle 16"/>
            <p:cNvSpPr>
              <a:spLocks noChangeArrowheads="1"/>
            </p:cNvSpPr>
            <p:nvPr/>
          </p:nvSpPr>
          <p:spPr bwMode="auto">
            <a:xfrm>
              <a:off x="144" y="912"/>
              <a:ext cx="52" cy="125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1077" y="912"/>
              <a:ext cx="49" cy="1098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1191" y="912"/>
              <a:ext cx="49" cy="1223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6" name="Rectangle 19"/>
            <p:cNvSpPr>
              <a:spLocks noChangeArrowheads="1"/>
            </p:cNvSpPr>
            <p:nvPr/>
          </p:nvSpPr>
          <p:spPr bwMode="auto">
            <a:xfrm>
              <a:off x="1304" y="912"/>
              <a:ext cx="49" cy="134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7" name="Rectangle 20"/>
            <p:cNvSpPr>
              <a:spLocks noChangeArrowheads="1"/>
            </p:cNvSpPr>
            <p:nvPr/>
          </p:nvSpPr>
          <p:spPr bwMode="auto">
            <a:xfrm>
              <a:off x="1418" y="912"/>
              <a:ext cx="52" cy="146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8" name="Rectangle 21"/>
            <p:cNvSpPr>
              <a:spLocks noChangeArrowheads="1"/>
            </p:cNvSpPr>
            <p:nvPr/>
          </p:nvSpPr>
          <p:spPr bwMode="auto">
            <a:xfrm>
              <a:off x="1535" y="912"/>
              <a:ext cx="49" cy="158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9" name="Line 22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1371600"/>
            <a:ext cx="5867400" cy="2286000"/>
          </a:xfrm>
        </p:spPr>
        <p:txBody>
          <a:bodyPr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5791200" cy="14478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 b="1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20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1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C2B336-2987-4564-A3E7-7EC7CF4984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27765-C6E0-4A9B-9C09-E042722EF0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457200"/>
            <a:ext cx="17526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457200"/>
            <a:ext cx="51054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BAD84-7991-4C1F-86C2-4FA0601470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104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C2D97-F6BD-4ECC-A810-E5C5B027EE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9D62A7-1120-4492-8F3A-AB46FCAC95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950A79-3942-4B6A-A218-F8972905DCF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57800" y="19812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78C08F-C6E8-4E9E-91C5-CB1F536967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88C092-FF52-43FD-B3FF-A84F0AAA0A5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951E6A-5A4E-42FF-A667-12DC6DF3B8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4BAFD-A928-494A-9C95-8AA3C441D95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4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9F9EBE-B6CB-481B-B91E-F80C3FD64C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06458-F6F0-435E-A620-F95EA922BDC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22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76400" y="457200"/>
            <a:ext cx="7010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19812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3ECCDAF-807D-4D70-A8BA-FB2F0C949B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266700" y="6172200"/>
            <a:ext cx="8610600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228600" y="304800"/>
            <a:ext cx="8610600" cy="0"/>
          </a:xfrm>
          <a:prstGeom prst="line">
            <a:avLst/>
          </a:prstGeom>
          <a:noFill/>
          <a:ln w="762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GB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228600" y="457200"/>
            <a:ext cx="1246188" cy="1371600"/>
            <a:chOff x="144" y="288"/>
            <a:chExt cx="785" cy="864"/>
          </a:xfrm>
        </p:grpSpPr>
        <p:sp>
          <p:nvSpPr>
            <p:cNvPr id="9225" name="Rectangle 9"/>
            <p:cNvSpPr>
              <a:spLocks noChangeArrowheads="1"/>
            </p:cNvSpPr>
            <p:nvPr/>
          </p:nvSpPr>
          <p:spPr bwMode="auto">
            <a:xfrm>
              <a:off x="589" y="288"/>
              <a:ext cx="28" cy="534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26" name="Rectangle 10"/>
            <p:cNvSpPr>
              <a:spLocks noChangeArrowheads="1"/>
            </p:cNvSpPr>
            <p:nvPr/>
          </p:nvSpPr>
          <p:spPr bwMode="auto">
            <a:xfrm>
              <a:off x="526" y="288"/>
              <a:ext cx="28" cy="47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27" name="Rectangle 11"/>
            <p:cNvSpPr>
              <a:spLocks noChangeArrowheads="1"/>
            </p:cNvSpPr>
            <p:nvPr/>
          </p:nvSpPr>
          <p:spPr bwMode="auto">
            <a:xfrm>
              <a:off x="462" y="288"/>
              <a:ext cx="28" cy="401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28" name="Rectangle 12"/>
            <p:cNvSpPr>
              <a:spLocks noChangeArrowheads="1"/>
            </p:cNvSpPr>
            <p:nvPr/>
          </p:nvSpPr>
          <p:spPr bwMode="auto">
            <a:xfrm>
              <a:off x="398" y="288"/>
              <a:ext cx="28" cy="334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29" name="Rectangle 13"/>
            <p:cNvSpPr>
              <a:spLocks noChangeArrowheads="1"/>
            </p:cNvSpPr>
            <p:nvPr/>
          </p:nvSpPr>
          <p:spPr bwMode="auto">
            <a:xfrm>
              <a:off x="335" y="288"/>
              <a:ext cx="28" cy="269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30" name="Rectangle 14"/>
            <p:cNvSpPr>
              <a:spLocks noChangeArrowheads="1"/>
            </p:cNvSpPr>
            <p:nvPr/>
          </p:nvSpPr>
          <p:spPr bwMode="auto">
            <a:xfrm>
              <a:off x="271" y="288"/>
              <a:ext cx="28" cy="197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31" name="Rectangle 15"/>
            <p:cNvSpPr>
              <a:spLocks noChangeArrowheads="1"/>
            </p:cNvSpPr>
            <p:nvPr/>
          </p:nvSpPr>
          <p:spPr bwMode="auto">
            <a:xfrm>
              <a:off x="207" y="288"/>
              <a:ext cx="29" cy="13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32" name="Rectangle 16"/>
            <p:cNvSpPr>
              <a:spLocks noChangeArrowheads="1"/>
            </p:cNvSpPr>
            <p:nvPr/>
          </p:nvSpPr>
          <p:spPr bwMode="auto">
            <a:xfrm>
              <a:off x="144" y="288"/>
              <a:ext cx="28" cy="68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33" name="Rectangle 17"/>
            <p:cNvSpPr>
              <a:spLocks noChangeArrowheads="1"/>
            </p:cNvSpPr>
            <p:nvPr/>
          </p:nvSpPr>
          <p:spPr bwMode="auto">
            <a:xfrm>
              <a:off x="653" y="288"/>
              <a:ext cx="26" cy="599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34" name="Rectangle 18"/>
            <p:cNvSpPr>
              <a:spLocks noChangeArrowheads="1"/>
            </p:cNvSpPr>
            <p:nvPr/>
          </p:nvSpPr>
          <p:spPr bwMode="auto">
            <a:xfrm>
              <a:off x="715" y="288"/>
              <a:ext cx="26" cy="667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35" name="Rectangle 19"/>
            <p:cNvSpPr>
              <a:spLocks noChangeArrowheads="1"/>
            </p:cNvSpPr>
            <p:nvPr/>
          </p:nvSpPr>
          <p:spPr bwMode="auto">
            <a:xfrm>
              <a:off x="776" y="288"/>
              <a:ext cx="27" cy="731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36" name="Rectangle 20"/>
            <p:cNvSpPr>
              <a:spLocks noChangeArrowheads="1"/>
            </p:cNvSpPr>
            <p:nvPr/>
          </p:nvSpPr>
          <p:spPr bwMode="auto">
            <a:xfrm>
              <a:off x="839" y="288"/>
              <a:ext cx="28" cy="8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237" name="Rectangle 21"/>
            <p:cNvSpPr>
              <a:spLocks noChangeArrowheads="1"/>
            </p:cNvSpPr>
            <p:nvPr/>
          </p:nvSpPr>
          <p:spPr bwMode="auto">
            <a:xfrm>
              <a:off x="902" y="288"/>
              <a:ext cx="27" cy="864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9238" name="Rectangle 2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" pitchFamily="2" charset="2"/>
        <a:buChar char="o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5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p"/>
        <a:defRPr sz="22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n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o"/>
        <a:defRPr sz="20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http://www.visit4info.com/sitecontent/LG/fullZZZZZZPRW060910233229PIC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GCSE Advertising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smtClean="0"/>
              <a:t>DKNY ‘Be Delicious’ Advert</a:t>
            </a:r>
          </a:p>
          <a:p>
            <a:pPr eaLnBrk="1" hangingPunct="1"/>
            <a:r>
              <a:rPr lang="en-GB" smtClean="0"/>
              <a:t>Can I discuss this advert using correct terminology?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1771650" y="-28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12291" name="Picture 2" descr=" DKNY Be Delicious 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771650" y="0"/>
            <a:ext cx="5168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990600" y="53340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en-US"/>
          </a:p>
        </p:txBody>
      </p:sp>
      <p:graphicFrame>
        <p:nvGraphicFramePr>
          <p:cNvPr id="3103" name="Group 31"/>
          <p:cNvGraphicFramePr>
            <a:graphicFrameLocks noGrp="1"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Advertisement</a:t>
                      </a:r>
                      <a:endParaRPr kumimoji="0" lang="en-GB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6 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Setting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2 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Denotation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7 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Characters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3 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Connotation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8 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Anchorage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4 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Image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9 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Audience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5 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Narrative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10 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Appeal</a:t>
                      </a:r>
                      <a:r>
                        <a:rPr kumimoji="0" lang="en-GB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scan00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-171450"/>
            <a:ext cx="8135938" cy="717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Box 1 - Layout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Describe the following </a:t>
            </a:r>
          </a:p>
          <a:p>
            <a:pPr eaLnBrk="1" hangingPunct="1"/>
            <a:r>
              <a:rPr lang="en-GB" sz="2400" smtClean="0"/>
              <a:t>Can the advert be divided into thirds? Why?</a:t>
            </a:r>
          </a:p>
          <a:p>
            <a:pPr eaLnBrk="1" hangingPunct="1"/>
            <a:r>
              <a:rPr lang="en-GB" sz="2400" smtClean="0"/>
              <a:t>Where does your eye look first – why?</a:t>
            </a:r>
          </a:p>
          <a:p>
            <a:pPr eaLnBrk="1" hangingPunct="1"/>
            <a:r>
              <a:rPr lang="en-GB" sz="2400" smtClean="0"/>
              <a:t>Where does your eye look last – why?</a:t>
            </a:r>
          </a:p>
          <a:p>
            <a:pPr eaLnBrk="1" hangingPunct="1">
              <a:buFont typeface="Wingdings" pitchFamily="2" charset="2"/>
              <a:buNone/>
            </a:pPr>
            <a:endParaRPr lang="en-GB" sz="2400" smtClean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Box 2 - Images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GB" sz="2000" smtClean="0"/>
              <a:t>What images are there in the advert? Describe them</a:t>
            </a:r>
          </a:p>
          <a:p>
            <a:pPr eaLnBrk="1" hangingPunct="1"/>
            <a:r>
              <a:rPr lang="en-GB" sz="2000" smtClean="0"/>
              <a:t>What do they make you think of? (connotations)</a:t>
            </a:r>
          </a:p>
          <a:p>
            <a:pPr eaLnBrk="1" hangingPunct="1"/>
            <a:r>
              <a:rPr lang="en-GB" sz="2000" smtClean="0"/>
              <a:t>What shot types are used for:</a:t>
            </a:r>
          </a:p>
          <a:p>
            <a:pPr eaLnBrk="1" hangingPunct="1"/>
            <a:r>
              <a:rPr lang="en-GB" sz="2000" smtClean="0"/>
              <a:t>The woman?</a:t>
            </a:r>
          </a:p>
          <a:p>
            <a:pPr eaLnBrk="1" hangingPunct="1"/>
            <a:r>
              <a:rPr lang="en-GB" sz="2000" smtClean="0"/>
              <a:t>The apples/perfume bottle?</a:t>
            </a:r>
          </a:p>
          <a:p>
            <a:pPr eaLnBrk="1" hangingPunct="1"/>
            <a:r>
              <a:rPr lang="en-GB" sz="2000" smtClean="0"/>
              <a:t>Why?</a:t>
            </a:r>
          </a:p>
        </p:txBody>
      </p:sp>
      <p:pic>
        <p:nvPicPr>
          <p:cNvPr id="7172" name="Picture 5" descr="scan001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75288" y="1981200"/>
            <a:ext cx="2992437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Box 3 - Representation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What sort of woman is this? </a:t>
            </a:r>
          </a:p>
          <a:p>
            <a:pPr eaLnBrk="1" hangingPunct="1"/>
            <a:r>
              <a:rPr lang="en-GB" sz="2400" smtClean="0"/>
              <a:t>(Age, attractiveness etc)</a:t>
            </a:r>
          </a:p>
          <a:p>
            <a:pPr eaLnBrk="1" hangingPunct="1"/>
            <a:r>
              <a:rPr lang="en-GB" sz="2400" smtClean="0"/>
              <a:t>Why is this sort of woman used in this advert?</a:t>
            </a:r>
          </a:p>
        </p:txBody>
      </p:sp>
      <p:pic>
        <p:nvPicPr>
          <p:cNvPr id="8196" name="Picture 5" descr="scan001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75288" y="1981200"/>
            <a:ext cx="2992437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Box 4 - Brandname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GB" sz="2400" smtClean="0"/>
              <a:t>What product is being advertised?</a:t>
            </a:r>
          </a:p>
          <a:p>
            <a:pPr eaLnBrk="1" hangingPunct="1"/>
            <a:r>
              <a:rPr lang="en-GB" sz="2400" smtClean="0"/>
              <a:t>What’s the brandname?</a:t>
            </a:r>
          </a:p>
          <a:p>
            <a:pPr eaLnBrk="1" hangingPunct="1"/>
            <a:r>
              <a:rPr lang="en-GB" sz="2400" smtClean="0"/>
              <a:t>What does this make you think (i.e. what are the connotations?)</a:t>
            </a:r>
          </a:p>
          <a:p>
            <a:pPr eaLnBrk="1" hangingPunct="1">
              <a:buFont typeface="Wingdings" pitchFamily="2" charset="2"/>
              <a:buNone/>
            </a:pPr>
            <a:r>
              <a:rPr lang="en-GB" sz="2400" smtClean="0"/>
              <a:t> </a:t>
            </a:r>
          </a:p>
        </p:txBody>
      </p:sp>
      <p:pic>
        <p:nvPicPr>
          <p:cNvPr id="9220" name="Picture 5" descr="scan001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75288" y="1981200"/>
            <a:ext cx="2992437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Box 5 – Target Audience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47664" y="1484784"/>
            <a:ext cx="3600400" cy="4608512"/>
          </a:xfrm>
        </p:spPr>
        <p:txBody>
          <a:bodyPr/>
          <a:lstStyle/>
          <a:p>
            <a:pPr eaLnBrk="1" hangingPunct="1"/>
            <a:r>
              <a:rPr lang="en-GB" sz="2400" dirty="0" smtClean="0"/>
              <a:t>What age are they? </a:t>
            </a:r>
          </a:p>
          <a:p>
            <a:pPr eaLnBrk="1" hangingPunct="1"/>
            <a:r>
              <a:rPr lang="en-GB" sz="2400" dirty="0" smtClean="0"/>
              <a:t>Are they male/female?</a:t>
            </a:r>
          </a:p>
          <a:p>
            <a:pPr eaLnBrk="1" hangingPunct="1"/>
            <a:r>
              <a:rPr lang="en-GB" sz="2400" dirty="0" smtClean="0"/>
              <a:t>How do you think they see themselves (i.e. why do you think the product is aimed at them</a:t>
            </a:r>
            <a:r>
              <a:rPr lang="en-GB" sz="2400" dirty="0" smtClean="0"/>
              <a:t>?)</a:t>
            </a:r>
          </a:p>
          <a:p>
            <a:pPr eaLnBrk="1" hangingPunct="1"/>
            <a:r>
              <a:rPr lang="en-GB" sz="2400" dirty="0" smtClean="0"/>
              <a:t>Read the following sheet and discuss aspirations for this audience.</a:t>
            </a:r>
            <a:endParaRPr lang="en-GB" sz="2400" dirty="0" smtClean="0"/>
          </a:p>
          <a:p>
            <a:pPr eaLnBrk="1" hangingPunct="1"/>
            <a:endParaRPr lang="en-GB" sz="2400" dirty="0" smtClean="0"/>
          </a:p>
        </p:txBody>
      </p:sp>
      <p:pic>
        <p:nvPicPr>
          <p:cNvPr id="10244" name="Picture 5" descr="scan001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475288" y="1981200"/>
            <a:ext cx="2992437" cy="41148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ChangeArrowheads="1"/>
          </p:cNvSpPr>
          <p:nvPr/>
        </p:nvSpPr>
        <p:spPr bwMode="auto">
          <a:xfrm>
            <a:off x="609600" y="152400"/>
            <a:ext cx="81534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-571500">
              <a:tabLst>
                <a:tab pos="457200" algn="l"/>
              </a:tabLst>
            </a:pPr>
            <a:r>
              <a:rPr lang="en-GB" sz="1200"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	  WHO the ad is aimed at – remember CAGE? – class, age, gender, ethnicity</a:t>
            </a:r>
            <a:endParaRPr lang="en-GB" sz="12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indent="-571500" eaLnBrk="0" hangingPunct="0">
              <a:tabLst>
                <a:tab pos="457200" algn="l"/>
              </a:tabLst>
            </a:pPr>
            <a:r>
              <a:rPr lang="en-GB" sz="1200"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·</a:t>
            </a:r>
            <a:r>
              <a:rPr lang="en-GB" sz="1200">
                <a:cs typeface="Times New Roman" charset="0"/>
              </a:rPr>
              <a:t>                           </a:t>
            </a:r>
            <a:r>
              <a:rPr lang="en-GB" sz="1200"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WHAT is being advertising and WHAT is specifically highlighted about the product (the                	  benefits) in this ad?</a:t>
            </a:r>
            <a:r>
              <a:rPr lang="en-GB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indent="-571500" eaLnBrk="0" hangingPunct="0">
              <a:tabLst>
                <a:tab pos="457200" algn="l"/>
              </a:tabLst>
            </a:pPr>
            <a:r>
              <a:rPr lang="en-GB" sz="1200"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·</a:t>
            </a:r>
            <a:r>
              <a:rPr lang="en-GB" sz="1200">
                <a:cs typeface="Times New Roman" charset="0"/>
              </a:rPr>
              <a:t>                           </a:t>
            </a:r>
            <a:r>
              <a:rPr lang="en-GB" sz="1200"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WHY this helps sell a product</a:t>
            </a:r>
            <a:r>
              <a:rPr lang="en-GB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indent="-571500" eaLnBrk="0" hangingPunct="0">
              <a:tabLst>
                <a:tab pos="457200" algn="l"/>
              </a:tabLst>
            </a:pPr>
            <a:r>
              <a:rPr lang="en-GB" sz="1200"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·</a:t>
            </a:r>
            <a:r>
              <a:rPr lang="en-GB" sz="1200">
                <a:cs typeface="Times New Roman" charset="0"/>
              </a:rPr>
              <a:t>                           </a:t>
            </a:r>
            <a:r>
              <a:rPr lang="en-GB" sz="1200"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WHERE this ad might appear in order to reach its target audience</a:t>
            </a:r>
            <a:r>
              <a:rPr lang="en-GB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indent="-571500" eaLnBrk="0" hangingPunct="0">
              <a:tabLst>
                <a:tab pos="457200" algn="l"/>
              </a:tabLst>
            </a:pPr>
            <a:r>
              <a:rPr lang="en-GB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 </a:t>
            </a:r>
            <a:r>
              <a:rPr lang="en-GB" sz="1200"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 The  You need to decide what techniques are being used to communicate with the audience. According to Gillian Dyer advertisers use, among other techniques, the following </a:t>
            </a:r>
            <a:r>
              <a:rPr lang="en-GB" sz="1200" b="1"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lines of appeal</a:t>
            </a:r>
            <a:r>
              <a:rPr lang="en-GB" sz="1200">
                <a:latin typeface="Verdana" pitchFamily="34" charset="0"/>
                <a:ea typeface="Arial Unicode MS" pitchFamily="34" charset="-128"/>
                <a:cs typeface="Arial Unicode MS" pitchFamily="34" charset="-128"/>
              </a:rPr>
              <a:t>. They use images of or references to these things to tap into our desires - and fears:</a:t>
            </a:r>
            <a:endParaRPr lang="en-GB" sz="120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indent="-571500" eaLnBrk="0" hangingPunct="0">
              <a:tabLst>
                <a:tab pos="457200" algn="l"/>
              </a:tabLst>
            </a:pPr>
            <a:endParaRPr lang="en-GB" sz="1200"/>
          </a:p>
        </p:txBody>
      </p:sp>
      <p:grpSp>
        <p:nvGrpSpPr>
          <p:cNvPr id="11267" name="Group 46"/>
          <p:cNvGrpSpPr>
            <a:grpSpLocks/>
          </p:cNvGrpSpPr>
          <p:nvPr/>
        </p:nvGrpSpPr>
        <p:grpSpPr bwMode="auto">
          <a:xfrm>
            <a:off x="1219200" y="1973263"/>
            <a:ext cx="7467600" cy="4503737"/>
            <a:chOff x="-3" y="1014"/>
            <a:chExt cx="3688" cy="3077"/>
          </a:xfrm>
        </p:grpSpPr>
        <p:grpSp>
          <p:nvGrpSpPr>
            <p:cNvPr id="11269" name="Group 44"/>
            <p:cNvGrpSpPr>
              <a:grpSpLocks/>
            </p:cNvGrpSpPr>
            <p:nvPr/>
          </p:nvGrpSpPr>
          <p:grpSpPr bwMode="auto">
            <a:xfrm>
              <a:off x="0" y="1017"/>
              <a:ext cx="3682" cy="3071"/>
              <a:chOff x="0" y="1017"/>
              <a:chExt cx="3682" cy="3071"/>
            </a:xfrm>
          </p:grpSpPr>
          <p:grpSp>
            <p:nvGrpSpPr>
              <p:cNvPr id="11271" name="Group 19"/>
              <p:cNvGrpSpPr>
                <a:grpSpLocks/>
              </p:cNvGrpSpPr>
              <p:nvPr/>
            </p:nvGrpSpPr>
            <p:grpSpPr bwMode="auto">
              <a:xfrm>
                <a:off x="0" y="1017"/>
                <a:ext cx="2002" cy="403"/>
                <a:chOff x="0" y="1017"/>
                <a:chExt cx="2002" cy="403"/>
              </a:xfrm>
            </p:grpSpPr>
            <p:sp>
              <p:nvSpPr>
                <p:cNvPr id="11308" name="Rectangle 5"/>
                <p:cNvSpPr>
                  <a:spLocks noChangeArrowheads="1"/>
                </p:cNvSpPr>
                <p:nvPr/>
              </p:nvSpPr>
              <p:spPr bwMode="auto">
                <a:xfrm>
                  <a:off x="43" y="1017"/>
                  <a:ext cx="191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tabLst>
                      <a:tab pos="457200" algn="l"/>
                    </a:tabLst>
                  </a:pPr>
                  <a:r>
                    <a:rPr lang="en-GB" sz="1200">
                      <a:latin typeface="Symbol" pitchFamily="18" charset="2"/>
                      <a:ea typeface="Arial Unicode MS" pitchFamily="34" charset="-128"/>
                      <a:cs typeface="Arial Unicode MS" pitchFamily="34" charset="-128"/>
                    </a:rPr>
                    <a:t>·</a:t>
                  </a:r>
                  <a:r>
                    <a:rPr lang="en-GB" sz="1200">
                      <a:cs typeface="Times New Roman" charset="0"/>
                    </a:rPr>
                    <a:t>        </a:t>
                  </a:r>
                  <a:r>
                    <a:rPr lang="en-GB" sz="1200">
                      <a:latin typeface="Verdana" pitchFamily="34" charset="0"/>
                      <a:ea typeface="Arial Unicode MS" pitchFamily="34" charset="-128"/>
                      <a:cs typeface="Arial Unicode MS" pitchFamily="34" charset="-128"/>
                    </a:rPr>
                    <a:t>Happy families - everyone wants to belong</a:t>
                  </a:r>
                  <a:endParaRPr lang="en-GB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>
                    <a:tabLst>
                      <a:tab pos="457200" algn="l"/>
                    </a:tabLst>
                  </a:pPr>
                  <a:endParaRPr lang="en-GB" sz="1200"/>
                </a:p>
              </p:txBody>
            </p:sp>
            <p:sp>
              <p:nvSpPr>
                <p:cNvPr id="11309" name="Rectangle 18"/>
                <p:cNvSpPr>
                  <a:spLocks noChangeArrowheads="1"/>
                </p:cNvSpPr>
                <p:nvPr/>
              </p:nvSpPr>
              <p:spPr bwMode="auto">
                <a:xfrm>
                  <a:off x="0" y="1017"/>
                  <a:ext cx="200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272" name="Group 21"/>
              <p:cNvGrpSpPr>
                <a:grpSpLocks/>
              </p:cNvGrpSpPr>
              <p:nvPr/>
            </p:nvGrpSpPr>
            <p:grpSpPr bwMode="auto">
              <a:xfrm>
                <a:off x="2002" y="1017"/>
                <a:ext cx="1680" cy="403"/>
                <a:chOff x="2002" y="1017"/>
                <a:chExt cx="1680" cy="403"/>
              </a:xfrm>
            </p:grpSpPr>
            <p:sp>
              <p:nvSpPr>
                <p:cNvPr id="11306" name="Rectangle 6"/>
                <p:cNvSpPr>
                  <a:spLocks noChangeArrowheads="1"/>
                </p:cNvSpPr>
                <p:nvPr/>
              </p:nvSpPr>
              <p:spPr bwMode="auto">
                <a:xfrm>
                  <a:off x="2045" y="1017"/>
                  <a:ext cx="159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tabLst>
                      <a:tab pos="457200" algn="l"/>
                    </a:tabLst>
                  </a:pPr>
                  <a:r>
                    <a:rPr lang="en-GB" sz="1200">
                      <a:latin typeface="Symbol" pitchFamily="18" charset="2"/>
                      <a:ea typeface="Arial Unicode MS" pitchFamily="34" charset="-128"/>
                      <a:cs typeface="Arial Unicode MS" pitchFamily="34" charset="-128"/>
                    </a:rPr>
                    <a:t>·</a:t>
                  </a:r>
                  <a:r>
                    <a:rPr lang="en-GB" sz="1200">
                      <a:cs typeface="Times New Roman" charset="0"/>
                    </a:rPr>
                    <a:t>        </a:t>
                  </a:r>
                  <a:r>
                    <a:rPr lang="en-GB" sz="1200">
                      <a:latin typeface="Verdana" pitchFamily="34" charset="0"/>
                      <a:ea typeface="Arial Unicode MS" pitchFamily="34" charset="-128"/>
                      <a:cs typeface="Arial Unicode MS" pitchFamily="34" charset="-128"/>
                    </a:rPr>
                    <a:t>Glamorous places</a:t>
                  </a:r>
                  <a:endParaRPr lang="en-GB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>
                    <a:tabLst>
                      <a:tab pos="457200" algn="l"/>
                    </a:tabLst>
                  </a:pPr>
                  <a:endParaRPr lang="en-GB" sz="1200"/>
                </a:p>
              </p:txBody>
            </p:sp>
            <p:sp>
              <p:nvSpPr>
                <p:cNvPr id="11307" name="Rectangle 20"/>
                <p:cNvSpPr>
                  <a:spLocks noChangeArrowheads="1"/>
                </p:cNvSpPr>
                <p:nvPr/>
              </p:nvSpPr>
              <p:spPr bwMode="auto">
                <a:xfrm>
                  <a:off x="2002" y="1017"/>
                  <a:ext cx="168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273" name="Group 23"/>
              <p:cNvGrpSpPr>
                <a:grpSpLocks/>
              </p:cNvGrpSpPr>
              <p:nvPr/>
            </p:nvGrpSpPr>
            <p:grpSpPr bwMode="auto">
              <a:xfrm>
                <a:off x="0" y="1420"/>
                <a:ext cx="2002" cy="403"/>
                <a:chOff x="0" y="1420"/>
                <a:chExt cx="2002" cy="403"/>
              </a:xfrm>
            </p:grpSpPr>
            <p:sp>
              <p:nvSpPr>
                <p:cNvPr id="11304" name="Rectangle 7"/>
                <p:cNvSpPr>
                  <a:spLocks noChangeArrowheads="1"/>
                </p:cNvSpPr>
                <p:nvPr/>
              </p:nvSpPr>
              <p:spPr bwMode="auto">
                <a:xfrm>
                  <a:off x="43" y="1420"/>
                  <a:ext cx="191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tabLst>
                      <a:tab pos="457200" algn="l"/>
                    </a:tabLst>
                  </a:pPr>
                  <a:r>
                    <a:rPr lang="en-GB" sz="1200">
                      <a:latin typeface="Symbol" pitchFamily="18" charset="2"/>
                      <a:ea typeface="Arial Unicode MS" pitchFamily="34" charset="-128"/>
                      <a:cs typeface="Arial Unicode MS" pitchFamily="34" charset="-128"/>
                    </a:rPr>
                    <a:t>·</a:t>
                  </a:r>
                  <a:r>
                    <a:rPr lang="en-GB" sz="1200">
                      <a:cs typeface="Times New Roman" charset="0"/>
                    </a:rPr>
                    <a:t>        </a:t>
                  </a:r>
                  <a:r>
                    <a:rPr lang="en-GB" sz="1200">
                      <a:latin typeface="Verdana" pitchFamily="34" charset="0"/>
                      <a:ea typeface="Arial Unicode MS" pitchFamily="34" charset="-128"/>
                      <a:cs typeface="Arial Unicode MS" pitchFamily="34" charset="-128"/>
                    </a:rPr>
                    <a:t>Rich, luxurious lifestyles - aspirational</a:t>
                  </a:r>
                  <a:endParaRPr lang="en-GB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>
                    <a:tabLst>
                      <a:tab pos="457200" algn="l"/>
                    </a:tabLst>
                  </a:pPr>
                  <a:endParaRPr lang="en-GB" sz="1200"/>
                </a:p>
              </p:txBody>
            </p:sp>
            <p:sp>
              <p:nvSpPr>
                <p:cNvPr id="11305" name="Rectangle 22"/>
                <p:cNvSpPr>
                  <a:spLocks noChangeArrowheads="1"/>
                </p:cNvSpPr>
                <p:nvPr/>
              </p:nvSpPr>
              <p:spPr bwMode="auto">
                <a:xfrm>
                  <a:off x="0" y="1420"/>
                  <a:ext cx="200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274" name="Group 25"/>
              <p:cNvGrpSpPr>
                <a:grpSpLocks/>
              </p:cNvGrpSpPr>
              <p:nvPr/>
            </p:nvGrpSpPr>
            <p:grpSpPr bwMode="auto">
              <a:xfrm>
                <a:off x="2002" y="1420"/>
                <a:ext cx="1680" cy="403"/>
                <a:chOff x="2002" y="1420"/>
                <a:chExt cx="1680" cy="403"/>
              </a:xfrm>
            </p:grpSpPr>
            <p:sp>
              <p:nvSpPr>
                <p:cNvPr id="11302" name="Rectangle 8"/>
                <p:cNvSpPr>
                  <a:spLocks noChangeArrowheads="1"/>
                </p:cNvSpPr>
                <p:nvPr/>
              </p:nvSpPr>
              <p:spPr bwMode="auto">
                <a:xfrm>
                  <a:off x="2045" y="1420"/>
                  <a:ext cx="159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tabLst>
                      <a:tab pos="457200" algn="l"/>
                    </a:tabLst>
                  </a:pPr>
                  <a:r>
                    <a:rPr lang="en-GB" sz="1200">
                      <a:latin typeface="Symbol" pitchFamily="18" charset="2"/>
                      <a:ea typeface="Arial Unicode MS" pitchFamily="34" charset="-128"/>
                      <a:cs typeface="Arial Unicode MS" pitchFamily="34" charset="-128"/>
                    </a:rPr>
                    <a:t>·</a:t>
                  </a:r>
                  <a:r>
                    <a:rPr lang="en-GB" sz="1200">
                      <a:cs typeface="Times New Roman" charset="0"/>
                    </a:rPr>
                    <a:t>        </a:t>
                  </a:r>
                  <a:r>
                    <a:rPr lang="en-GB" sz="1200">
                      <a:latin typeface="Verdana" pitchFamily="34" charset="0"/>
                      <a:ea typeface="Arial Unicode MS" pitchFamily="34" charset="-128"/>
                      <a:cs typeface="Arial Unicode MS" pitchFamily="34" charset="-128"/>
                    </a:rPr>
                    <a:t>Successful careers</a:t>
                  </a:r>
                  <a:endParaRPr lang="en-GB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>
                    <a:tabLst>
                      <a:tab pos="457200" algn="l"/>
                    </a:tabLst>
                  </a:pPr>
                  <a:endParaRPr lang="en-GB" sz="1200"/>
                </a:p>
              </p:txBody>
            </p:sp>
            <p:sp>
              <p:nvSpPr>
                <p:cNvPr id="11303" name="Rectangle 24"/>
                <p:cNvSpPr>
                  <a:spLocks noChangeArrowheads="1"/>
                </p:cNvSpPr>
                <p:nvPr/>
              </p:nvSpPr>
              <p:spPr bwMode="auto">
                <a:xfrm>
                  <a:off x="2002" y="1420"/>
                  <a:ext cx="168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275" name="Group 27"/>
              <p:cNvGrpSpPr>
                <a:grpSpLocks/>
              </p:cNvGrpSpPr>
              <p:nvPr/>
            </p:nvGrpSpPr>
            <p:grpSpPr bwMode="auto">
              <a:xfrm>
                <a:off x="0" y="1823"/>
                <a:ext cx="2002" cy="403"/>
                <a:chOff x="0" y="1823"/>
                <a:chExt cx="2002" cy="403"/>
              </a:xfrm>
            </p:grpSpPr>
            <p:sp>
              <p:nvSpPr>
                <p:cNvPr id="11300" name="Rectangle 9"/>
                <p:cNvSpPr>
                  <a:spLocks noChangeArrowheads="1"/>
                </p:cNvSpPr>
                <p:nvPr/>
              </p:nvSpPr>
              <p:spPr bwMode="auto">
                <a:xfrm>
                  <a:off x="43" y="1823"/>
                  <a:ext cx="191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tabLst>
                      <a:tab pos="457200" algn="l"/>
                    </a:tabLst>
                  </a:pPr>
                  <a:r>
                    <a:rPr lang="en-GB" sz="1200">
                      <a:latin typeface="Symbol" pitchFamily="18" charset="2"/>
                      <a:ea typeface="Arial Unicode MS" pitchFamily="34" charset="-128"/>
                      <a:cs typeface="Arial Unicode MS" pitchFamily="34" charset="-128"/>
                    </a:rPr>
                    <a:t>·</a:t>
                  </a:r>
                  <a:r>
                    <a:rPr lang="en-GB" sz="1200">
                      <a:cs typeface="Times New Roman" charset="0"/>
                    </a:rPr>
                    <a:t>        </a:t>
                  </a:r>
                  <a:r>
                    <a:rPr lang="en-GB" sz="1200">
                      <a:latin typeface="Verdana" pitchFamily="34" charset="0"/>
                      <a:ea typeface="Arial Unicode MS" pitchFamily="34" charset="-128"/>
                      <a:cs typeface="Arial Unicode MS" pitchFamily="34" charset="-128"/>
                    </a:rPr>
                    <a:t>Dreams and fantasy</a:t>
                  </a:r>
                  <a:endParaRPr lang="en-GB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>
                    <a:tabLst>
                      <a:tab pos="457200" algn="l"/>
                    </a:tabLst>
                  </a:pPr>
                  <a:endParaRPr lang="en-GB" sz="1200"/>
                </a:p>
              </p:txBody>
            </p:sp>
            <p:sp>
              <p:nvSpPr>
                <p:cNvPr id="11301" name="Rectangle 26"/>
                <p:cNvSpPr>
                  <a:spLocks noChangeArrowheads="1"/>
                </p:cNvSpPr>
                <p:nvPr/>
              </p:nvSpPr>
              <p:spPr bwMode="auto">
                <a:xfrm>
                  <a:off x="0" y="1823"/>
                  <a:ext cx="200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276" name="Group 29"/>
              <p:cNvGrpSpPr>
                <a:grpSpLocks/>
              </p:cNvGrpSpPr>
              <p:nvPr/>
            </p:nvGrpSpPr>
            <p:grpSpPr bwMode="auto">
              <a:xfrm>
                <a:off x="2002" y="1823"/>
                <a:ext cx="1680" cy="403"/>
                <a:chOff x="2002" y="1823"/>
                <a:chExt cx="1680" cy="403"/>
              </a:xfrm>
            </p:grpSpPr>
            <p:sp>
              <p:nvSpPr>
                <p:cNvPr id="11298" name="Rectangle 10"/>
                <p:cNvSpPr>
                  <a:spLocks noChangeArrowheads="1"/>
                </p:cNvSpPr>
                <p:nvPr/>
              </p:nvSpPr>
              <p:spPr bwMode="auto">
                <a:xfrm>
                  <a:off x="2045" y="1823"/>
                  <a:ext cx="159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tabLst>
                      <a:tab pos="457200" algn="l"/>
                    </a:tabLst>
                  </a:pPr>
                  <a:r>
                    <a:rPr lang="en-GB" sz="1200">
                      <a:latin typeface="Symbol" pitchFamily="18" charset="2"/>
                      <a:ea typeface="Arial Unicode MS" pitchFamily="34" charset="-128"/>
                      <a:cs typeface="Arial Unicode MS" pitchFamily="34" charset="-128"/>
                    </a:rPr>
                    <a:t>·</a:t>
                  </a:r>
                  <a:r>
                    <a:rPr lang="en-GB" sz="1200">
                      <a:cs typeface="Times New Roman" charset="0"/>
                    </a:rPr>
                    <a:t>        </a:t>
                  </a:r>
                  <a:r>
                    <a:rPr lang="en-GB" sz="1200">
                      <a:latin typeface="Verdana" pitchFamily="34" charset="0"/>
                      <a:ea typeface="Arial Unicode MS" pitchFamily="34" charset="-128"/>
                      <a:cs typeface="Arial Unicode MS" pitchFamily="34" charset="-128"/>
                    </a:rPr>
                    <a:t>Art, culture &amp; history</a:t>
                  </a:r>
                  <a:endParaRPr lang="en-GB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>
                    <a:tabLst>
                      <a:tab pos="457200" algn="l"/>
                    </a:tabLst>
                  </a:pPr>
                  <a:endParaRPr lang="en-GB" sz="1200"/>
                </a:p>
              </p:txBody>
            </p:sp>
            <p:sp>
              <p:nvSpPr>
                <p:cNvPr id="11299" name="Rectangle 28"/>
                <p:cNvSpPr>
                  <a:spLocks noChangeArrowheads="1"/>
                </p:cNvSpPr>
                <p:nvPr/>
              </p:nvSpPr>
              <p:spPr bwMode="auto">
                <a:xfrm>
                  <a:off x="2002" y="1823"/>
                  <a:ext cx="168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277" name="Group 31"/>
              <p:cNvGrpSpPr>
                <a:grpSpLocks/>
              </p:cNvGrpSpPr>
              <p:nvPr/>
            </p:nvGrpSpPr>
            <p:grpSpPr bwMode="auto">
              <a:xfrm>
                <a:off x="0" y="2226"/>
                <a:ext cx="2002" cy="403"/>
                <a:chOff x="0" y="2226"/>
                <a:chExt cx="2002" cy="403"/>
              </a:xfrm>
            </p:grpSpPr>
            <p:sp>
              <p:nvSpPr>
                <p:cNvPr id="11296" name="Rectangle 11"/>
                <p:cNvSpPr>
                  <a:spLocks noChangeArrowheads="1"/>
                </p:cNvSpPr>
                <p:nvPr/>
              </p:nvSpPr>
              <p:spPr bwMode="auto">
                <a:xfrm>
                  <a:off x="43" y="2226"/>
                  <a:ext cx="191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tabLst>
                      <a:tab pos="457200" algn="l"/>
                    </a:tabLst>
                  </a:pPr>
                  <a:r>
                    <a:rPr lang="en-GB" sz="1200">
                      <a:latin typeface="Symbol" pitchFamily="18" charset="2"/>
                      <a:ea typeface="Arial Unicode MS" pitchFamily="34" charset="-128"/>
                      <a:cs typeface="Arial Unicode MS" pitchFamily="34" charset="-128"/>
                    </a:rPr>
                    <a:t>·</a:t>
                  </a:r>
                  <a:r>
                    <a:rPr lang="en-GB" sz="1200">
                      <a:cs typeface="Times New Roman" charset="0"/>
                    </a:rPr>
                    <a:t>        </a:t>
                  </a:r>
                  <a:r>
                    <a:rPr lang="en-GB" sz="1200">
                      <a:latin typeface="Verdana" pitchFamily="34" charset="0"/>
                      <a:ea typeface="Arial Unicode MS" pitchFamily="34" charset="-128"/>
                      <a:cs typeface="Arial Unicode MS" pitchFamily="34" charset="-128"/>
                    </a:rPr>
                    <a:t>Successful romance and love</a:t>
                  </a:r>
                  <a:endParaRPr lang="en-GB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>
                    <a:tabLst>
                      <a:tab pos="457200" algn="l"/>
                    </a:tabLst>
                  </a:pPr>
                  <a:endParaRPr lang="en-GB" sz="1200"/>
                </a:p>
              </p:txBody>
            </p:sp>
            <p:sp>
              <p:nvSpPr>
                <p:cNvPr id="11297" name="Rectangle 30"/>
                <p:cNvSpPr>
                  <a:spLocks noChangeArrowheads="1"/>
                </p:cNvSpPr>
                <p:nvPr/>
              </p:nvSpPr>
              <p:spPr bwMode="auto">
                <a:xfrm>
                  <a:off x="0" y="2226"/>
                  <a:ext cx="200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278" name="Group 33"/>
              <p:cNvGrpSpPr>
                <a:grpSpLocks/>
              </p:cNvGrpSpPr>
              <p:nvPr/>
            </p:nvGrpSpPr>
            <p:grpSpPr bwMode="auto">
              <a:xfrm>
                <a:off x="2002" y="2226"/>
                <a:ext cx="1680" cy="403"/>
                <a:chOff x="2002" y="2226"/>
                <a:chExt cx="1680" cy="403"/>
              </a:xfrm>
            </p:grpSpPr>
            <p:sp>
              <p:nvSpPr>
                <p:cNvPr id="11294" name="Rectangle 12"/>
                <p:cNvSpPr>
                  <a:spLocks noChangeArrowheads="1"/>
                </p:cNvSpPr>
                <p:nvPr/>
              </p:nvSpPr>
              <p:spPr bwMode="auto">
                <a:xfrm>
                  <a:off x="2045" y="2226"/>
                  <a:ext cx="1594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tabLst>
                      <a:tab pos="457200" algn="l"/>
                    </a:tabLst>
                  </a:pPr>
                  <a:r>
                    <a:rPr lang="en-GB" sz="1200">
                      <a:latin typeface="Symbol" pitchFamily="18" charset="2"/>
                      <a:ea typeface="Arial Unicode MS" pitchFamily="34" charset="-128"/>
                      <a:cs typeface="Arial Unicode MS" pitchFamily="34" charset="-128"/>
                    </a:rPr>
                    <a:t>·</a:t>
                  </a:r>
                  <a:r>
                    <a:rPr lang="en-GB" sz="1200">
                      <a:cs typeface="Times New Roman" charset="0"/>
                    </a:rPr>
                    <a:t>        </a:t>
                  </a:r>
                  <a:r>
                    <a:rPr lang="en-GB" sz="1200">
                      <a:latin typeface="Verdana" pitchFamily="34" charset="0"/>
                      <a:ea typeface="Arial Unicode MS" pitchFamily="34" charset="-128"/>
                      <a:cs typeface="Arial Unicode MS" pitchFamily="34" charset="-128"/>
                    </a:rPr>
                    <a:t>Nature &amp; the natural world</a:t>
                  </a:r>
                  <a:endParaRPr lang="en-GB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>
                    <a:tabLst>
                      <a:tab pos="457200" algn="l"/>
                    </a:tabLst>
                  </a:pPr>
                  <a:endParaRPr lang="en-GB" sz="1200"/>
                </a:p>
              </p:txBody>
            </p:sp>
            <p:sp>
              <p:nvSpPr>
                <p:cNvPr id="11295" name="Rectangle 32"/>
                <p:cNvSpPr>
                  <a:spLocks noChangeArrowheads="1"/>
                </p:cNvSpPr>
                <p:nvPr/>
              </p:nvSpPr>
              <p:spPr bwMode="auto">
                <a:xfrm>
                  <a:off x="2002" y="2226"/>
                  <a:ext cx="1680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279" name="Group 35"/>
              <p:cNvGrpSpPr>
                <a:grpSpLocks/>
              </p:cNvGrpSpPr>
              <p:nvPr/>
            </p:nvGrpSpPr>
            <p:grpSpPr bwMode="auto">
              <a:xfrm>
                <a:off x="0" y="2629"/>
                <a:ext cx="2002" cy="499"/>
                <a:chOff x="0" y="2629"/>
                <a:chExt cx="2002" cy="499"/>
              </a:xfrm>
            </p:grpSpPr>
            <p:sp>
              <p:nvSpPr>
                <p:cNvPr id="11292" name="Rectangle 13"/>
                <p:cNvSpPr>
                  <a:spLocks noChangeArrowheads="1"/>
                </p:cNvSpPr>
                <p:nvPr/>
              </p:nvSpPr>
              <p:spPr bwMode="auto">
                <a:xfrm>
                  <a:off x="43" y="2629"/>
                  <a:ext cx="1916" cy="4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tabLst>
                      <a:tab pos="457200" algn="l"/>
                    </a:tabLst>
                  </a:pPr>
                  <a:r>
                    <a:rPr lang="en-GB" sz="1200">
                      <a:latin typeface="Symbol" pitchFamily="18" charset="2"/>
                      <a:ea typeface="Arial Unicode MS" pitchFamily="34" charset="-128"/>
                      <a:cs typeface="Arial Unicode MS" pitchFamily="34" charset="-128"/>
                    </a:rPr>
                    <a:t>·</a:t>
                  </a:r>
                  <a:r>
                    <a:rPr lang="en-GB" sz="1200">
                      <a:cs typeface="Times New Roman" charset="0"/>
                    </a:rPr>
                    <a:t>        </a:t>
                  </a:r>
                  <a:r>
                    <a:rPr lang="en-GB" sz="1200">
                      <a:latin typeface="Verdana" pitchFamily="34" charset="0"/>
                      <a:ea typeface="Arial Unicode MS" pitchFamily="34" charset="-128"/>
                      <a:cs typeface="Arial Unicode MS" pitchFamily="34" charset="-128"/>
                    </a:rPr>
                    <a:t>Elite people or experts</a:t>
                  </a:r>
                  <a:endParaRPr lang="en-GB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>
                    <a:tabLst>
                      <a:tab pos="457200" algn="l"/>
                    </a:tabLst>
                  </a:pPr>
                  <a:endParaRPr lang="en-GB" sz="1200"/>
                </a:p>
              </p:txBody>
            </p:sp>
            <p:sp>
              <p:nvSpPr>
                <p:cNvPr id="11293" name="Rectangle 34"/>
                <p:cNvSpPr>
                  <a:spLocks noChangeArrowheads="1"/>
                </p:cNvSpPr>
                <p:nvPr/>
              </p:nvSpPr>
              <p:spPr bwMode="auto">
                <a:xfrm>
                  <a:off x="0" y="2629"/>
                  <a:ext cx="2002" cy="499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280" name="Group 37"/>
              <p:cNvGrpSpPr>
                <a:grpSpLocks/>
              </p:cNvGrpSpPr>
              <p:nvPr/>
            </p:nvGrpSpPr>
            <p:grpSpPr bwMode="auto">
              <a:xfrm>
                <a:off x="2002" y="2629"/>
                <a:ext cx="1680" cy="499"/>
                <a:chOff x="2002" y="2629"/>
                <a:chExt cx="1680" cy="499"/>
              </a:xfrm>
            </p:grpSpPr>
            <p:sp>
              <p:nvSpPr>
                <p:cNvPr id="11290" name="Rectangle 14"/>
                <p:cNvSpPr>
                  <a:spLocks noChangeArrowheads="1"/>
                </p:cNvSpPr>
                <p:nvPr/>
              </p:nvSpPr>
              <p:spPr bwMode="auto">
                <a:xfrm>
                  <a:off x="2045" y="2629"/>
                  <a:ext cx="1594" cy="4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tabLst>
                      <a:tab pos="457200" algn="l"/>
                    </a:tabLst>
                  </a:pPr>
                  <a:r>
                    <a:rPr lang="en-GB" sz="1200">
                      <a:latin typeface="Symbol" pitchFamily="18" charset="2"/>
                      <a:ea typeface="Arial Unicode MS" pitchFamily="34" charset="-128"/>
                      <a:cs typeface="Arial Unicode MS" pitchFamily="34" charset="-128"/>
                    </a:rPr>
                    <a:t>·</a:t>
                  </a:r>
                  <a:r>
                    <a:rPr lang="en-GB" sz="1200">
                      <a:cs typeface="Times New Roman" charset="0"/>
                    </a:rPr>
                    <a:t>        </a:t>
                  </a:r>
                  <a:r>
                    <a:rPr lang="en-GB" sz="1200">
                      <a:latin typeface="Verdana" pitchFamily="34" charset="0"/>
                      <a:ea typeface="Arial Unicode MS" pitchFamily="34" charset="-128"/>
                      <a:cs typeface="Arial Unicode MS" pitchFamily="34" charset="-128"/>
                    </a:rPr>
                    <a:t>Childhood - can appeal to either nostalgia or to nurturing instincts</a:t>
                  </a:r>
                  <a:endParaRPr lang="en-GB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>
                    <a:tabLst>
                      <a:tab pos="457200" algn="l"/>
                    </a:tabLst>
                  </a:pPr>
                  <a:endParaRPr lang="en-GB" sz="1200"/>
                </a:p>
              </p:txBody>
            </p:sp>
            <p:sp>
              <p:nvSpPr>
                <p:cNvPr id="11291" name="Rectangle 36"/>
                <p:cNvSpPr>
                  <a:spLocks noChangeArrowheads="1"/>
                </p:cNvSpPr>
                <p:nvPr/>
              </p:nvSpPr>
              <p:spPr bwMode="auto">
                <a:xfrm>
                  <a:off x="2002" y="2629"/>
                  <a:ext cx="1680" cy="499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281" name="Group 39"/>
              <p:cNvGrpSpPr>
                <a:grpSpLocks/>
              </p:cNvGrpSpPr>
              <p:nvPr/>
            </p:nvGrpSpPr>
            <p:grpSpPr bwMode="auto">
              <a:xfrm>
                <a:off x="0" y="3128"/>
                <a:ext cx="2002" cy="384"/>
                <a:chOff x="0" y="3128"/>
                <a:chExt cx="2002" cy="384"/>
              </a:xfrm>
            </p:grpSpPr>
            <p:sp>
              <p:nvSpPr>
                <p:cNvPr id="11288" name="Rectangle 15"/>
                <p:cNvSpPr>
                  <a:spLocks noChangeArrowheads="1"/>
                </p:cNvSpPr>
                <p:nvPr/>
              </p:nvSpPr>
              <p:spPr bwMode="auto">
                <a:xfrm>
                  <a:off x="43" y="3128"/>
                  <a:ext cx="1916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tabLst>
                      <a:tab pos="457200" algn="l"/>
                    </a:tabLst>
                  </a:pPr>
                  <a:r>
                    <a:rPr lang="en-GB" sz="1200">
                      <a:latin typeface="Symbol" pitchFamily="18" charset="2"/>
                      <a:ea typeface="Arial Unicode MS" pitchFamily="34" charset="-128"/>
                      <a:cs typeface="Arial Unicode MS" pitchFamily="34" charset="-128"/>
                    </a:rPr>
                    <a:t>·</a:t>
                  </a:r>
                  <a:r>
                    <a:rPr lang="en-GB" sz="1200">
                      <a:cs typeface="Times New Roman" charset="0"/>
                    </a:rPr>
                    <a:t>         </a:t>
                  </a:r>
                  <a:r>
                    <a:rPr lang="en-GB" sz="1200">
                      <a:latin typeface="Verdana" pitchFamily="34" charset="0"/>
                      <a:ea typeface="Arial Unicode MS" pitchFamily="34" charset="-128"/>
                      <a:cs typeface="Arial Unicode MS" pitchFamily="34" charset="-128"/>
                    </a:rPr>
                    <a:t>Self-importance &amp; pride</a:t>
                  </a:r>
                  <a:endParaRPr lang="en-GB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>
                    <a:tabLst>
                      <a:tab pos="457200" algn="l"/>
                    </a:tabLst>
                  </a:pPr>
                  <a:endParaRPr lang="en-GB" sz="1200"/>
                </a:p>
              </p:txBody>
            </p:sp>
            <p:sp>
              <p:nvSpPr>
                <p:cNvPr id="11289" name="Rectangle 38"/>
                <p:cNvSpPr>
                  <a:spLocks noChangeArrowheads="1"/>
                </p:cNvSpPr>
                <p:nvPr/>
              </p:nvSpPr>
              <p:spPr bwMode="auto">
                <a:xfrm>
                  <a:off x="0" y="3128"/>
                  <a:ext cx="2002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282" name="Group 41"/>
              <p:cNvGrpSpPr>
                <a:grpSpLocks/>
              </p:cNvGrpSpPr>
              <p:nvPr/>
            </p:nvGrpSpPr>
            <p:grpSpPr bwMode="auto">
              <a:xfrm>
                <a:off x="2002" y="3128"/>
                <a:ext cx="1680" cy="384"/>
                <a:chOff x="2002" y="3128"/>
                <a:chExt cx="1680" cy="384"/>
              </a:xfrm>
            </p:grpSpPr>
            <p:sp>
              <p:nvSpPr>
                <p:cNvPr id="11286" name="Rectangle 16"/>
                <p:cNvSpPr>
                  <a:spLocks noChangeArrowheads="1"/>
                </p:cNvSpPr>
                <p:nvPr/>
              </p:nvSpPr>
              <p:spPr bwMode="auto">
                <a:xfrm>
                  <a:off x="2045" y="3128"/>
                  <a:ext cx="1594" cy="38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tabLst>
                      <a:tab pos="457200" algn="l"/>
                    </a:tabLst>
                  </a:pPr>
                  <a:r>
                    <a:rPr lang="en-GB" sz="1200">
                      <a:latin typeface="Symbol" pitchFamily="18" charset="2"/>
                      <a:ea typeface="Arial Unicode MS" pitchFamily="34" charset="-128"/>
                      <a:cs typeface="Arial Unicode MS" pitchFamily="34" charset="-128"/>
                    </a:rPr>
                    <a:t>·</a:t>
                  </a:r>
                  <a:r>
                    <a:rPr lang="en-GB" sz="1200">
                      <a:cs typeface="Times New Roman" charset="0"/>
                    </a:rPr>
                    <a:t>         </a:t>
                  </a:r>
                  <a:r>
                    <a:rPr lang="en-GB" sz="1200">
                      <a:latin typeface="Verdana" pitchFamily="34" charset="0"/>
                      <a:ea typeface="Arial Unicode MS" pitchFamily="34" charset="-128"/>
                      <a:cs typeface="Arial Unicode MS" pitchFamily="34" charset="-128"/>
                    </a:rPr>
                    <a:t>Comedy &amp; humour</a:t>
                  </a:r>
                  <a:endParaRPr lang="en-GB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>
                    <a:tabLst>
                      <a:tab pos="457200" algn="l"/>
                    </a:tabLst>
                  </a:pPr>
                  <a:endParaRPr lang="en-GB" sz="1200"/>
                </a:p>
              </p:txBody>
            </p:sp>
            <p:sp>
              <p:nvSpPr>
                <p:cNvPr id="11287" name="Rectangle 40"/>
                <p:cNvSpPr>
                  <a:spLocks noChangeArrowheads="1"/>
                </p:cNvSpPr>
                <p:nvPr/>
              </p:nvSpPr>
              <p:spPr bwMode="auto">
                <a:xfrm>
                  <a:off x="2002" y="3128"/>
                  <a:ext cx="1680" cy="38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1283" name="Group 43"/>
              <p:cNvGrpSpPr>
                <a:grpSpLocks/>
              </p:cNvGrpSpPr>
              <p:nvPr/>
            </p:nvGrpSpPr>
            <p:grpSpPr bwMode="auto">
              <a:xfrm>
                <a:off x="0" y="3512"/>
                <a:ext cx="3682" cy="576"/>
                <a:chOff x="0" y="3512"/>
                <a:chExt cx="3682" cy="576"/>
              </a:xfrm>
            </p:grpSpPr>
            <p:sp>
              <p:nvSpPr>
                <p:cNvPr id="11284" name="Rectangle 17"/>
                <p:cNvSpPr>
                  <a:spLocks noChangeArrowheads="1"/>
                </p:cNvSpPr>
                <p:nvPr/>
              </p:nvSpPr>
              <p:spPr bwMode="auto">
                <a:xfrm>
                  <a:off x="43" y="3512"/>
                  <a:ext cx="3596" cy="57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>
                    <a:tabLst>
                      <a:tab pos="457200" algn="l"/>
                    </a:tabLst>
                  </a:pPr>
                  <a:r>
                    <a:rPr lang="en-GB" sz="1200">
                      <a:latin typeface="Symbol" pitchFamily="18" charset="2"/>
                      <a:ea typeface="Arial Unicode MS" pitchFamily="34" charset="-128"/>
                      <a:cs typeface="Arial Unicode MS" pitchFamily="34" charset="-128"/>
                    </a:rPr>
                    <a:t>·</a:t>
                  </a:r>
                  <a:r>
                    <a:rPr lang="en-GB" sz="1200">
                      <a:cs typeface="Times New Roman" charset="0"/>
                    </a:rPr>
                    <a:t>         </a:t>
                  </a:r>
                  <a:r>
                    <a:rPr lang="en-GB" sz="1200">
                      <a:latin typeface="Verdana" pitchFamily="34" charset="0"/>
                      <a:ea typeface="Arial Unicode MS" pitchFamily="34" charset="-128"/>
                      <a:cs typeface="Arial Unicode MS" pitchFamily="34" charset="-128"/>
                    </a:rPr>
                    <a:t>Beautiful women - men AND women like looking at beautiful women, so the thinking goes: men admire them, women admire what makes the men admire them.</a:t>
                  </a:r>
                  <a:endParaRPr lang="en-GB" sz="1200">
                    <a:latin typeface="Arial Unicode MS" pitchFamily="34" charset="-128"/>
                    <a:ea typeface="Arial Unicode MS" pitchFamily="34" charset="-128"/>
                    <a:cs typeface="Arial Unicode MS" pitchFamily="34" charset="-128"/>
                  </a:endParaRPr>
                </a:p>
                <a:p>
                  <a:pPr eaLnBrk="0" hangingPunct="0">
                    <a:tabLst>
                      <a:tab pos="457200" algn="l"/>
                    </a:tabLst>
                  </a:pPr>
                  <a:endParaRPr lang="en-GB" sz="1200"/>
                </a:p>
              </p:txBody>
            </p:sp>
            <p:sp>
              <p:nvSpPr>
                <p:cNvPr id="11285" name="Rectangle 42"/>
                <p:cNvSpPr>
                  <a:spLocks noChangeArrowheads="1"/>
                </p:cNvSpPr>
                <p:nvPr/>
              </p:nvSpPr>
              <p:spPr bwMode="auto">
                <a:xfrm>
                  <a:off x="0" y="3512"/>
                  <a:ext cx="3682" cy="57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11270" name="Rectangle 45"/>
            <p:cNvSpPr>
              <a:spLocks noChangeArrowheads="1"/>
            </p:cNvSpPr>
            <p:nvPr/>
          </p:nvSpPr>
          <p:spPr bwMode="auto">
            <a:xfrm>
              <a:off x="-3" y="1014"/>
              <a:ext cx="3688" cy="3077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268" name="Rectangle 47"/>
          <p:cNvSpPr>
            <a:spLocks noChangeArrowheads="1"/>
          </p:cNvSpPr>
          <p:nvPr/>
        </p:nvSpPr>
        <p:spPr bwMode="auto">
          <a:xfrm>
            <a:off x="3175" y="6356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GB" sz="120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 eaLnBrk="0" hangingPunct="0"/>
            <a:endParaRPr lang="en-GB" sz="1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Cascade">
  <a:themeElements>
    <a:clrScheme name="Cascade 4">
      <a:dk1>
        <a:srgbClr val="FFFFCC"/>
      </a:dk1>
      <a:lt1>
        <a:srgbClr val="FFFFFF"/>
      </a:lt1>
      <a:dk2>
        <a:srgbClr val="000066"/>
      </a:dk2>
      <a:lt2>
        <a:srgbClr val="FFFFFF"/>
      </a:lt2>
      <a:accent1>
        <a:srgbClr val="0078F0"/>
      </a:accent1>
      <a:accent2>
        <a:srgbClr val="CCECFF"/>
      </a:accent2>
      <a:accent3>
        <a:srgbClr val="AAAAB8"/>
      </a:accent3>
      <a:accent4>
        <a:srgbClr val="DADADA"/>
      </a:accent4>
      <a:accent5>
        <a:srgbClr val="AABEF6"/>
      </a:accent5>
      <a:accent6>
        <a:srgbClr val="B9D6E7"/>
      </a:accent6>
      <a:hlink>
        <a:srgbClr val="3399FF"/>
      </a:hlink>
      <a:folHlink>
        <a:srgbClr val="FFCC00"/>
      </a:folHlink>
    </a:clrScheme>
    <a:fontScheme name="Cascad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scade 1">
        <a:dk1>
          <a:srgbClr val="C0C0C0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666699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5C5C8A"/>
        </a:accent6>
        <a:hlink>
          <a:srgbClr val="FFFF99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2">
        <a:dk1>
          <a:srgbClr val="CC99FF"/>
        </a:dk1>
        <a:lt1>
          <a:srgbClr val="FFFFFF"/>
        </a:lt1>
        <a:dk2>
          <a:srgbClr val="400040"/>
        </a:dk2>
        <a:lt2>
          <a:srgbClr val="FFFFFF"/>
        </a:lt2>
        <a:accent1>
          <a:srgbClr val="FF66FF"/>
        </a:accent1>
        <a:accent2>
          <a:srgbClr val="CC00CC"/>
        </a:accent2>
        <a:accent3>
          <a:srgbClr val="AFAAAF"/>
        </a:accent3>
        <a:accent4>
          <a:srgbClr val="DADADA"/>
        </a:accent4>
        <a:accent5>
          <a:srgbClr val="FFB8FF"/>
        </a:accent5>
        <a:accent6>
          <a:srgbClr val="B900B9"/>
        </a:accent6>
        <a:hlink>
          <a:srgbClr val="FF7C80"/>
        </a:hlink>
        <a:folHlink>
          <a:srgbClr val="9900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3">
        <a:dk1>
          <a:srgbClr val="CC99FF"/>
        </a:dk1>
        <a:lt1>
          <a:srgbClr val="FFFFFF"/>
        </a:lt1>
        <a:dk2>
          <a:srgbClr val="34022D"/>
        </a:dk2>
        <a:lt2>
          <a:srgbClr val="FFFFFF"/>
        </a:lt2>
        <a:accent1>
          <a:srgbClr val="775EC8"/>
        </a:accent1>
        <a:accent2>
          <a:srgbClr val="9933FF"/>
        </a:accent2>
        <a:accent3>
          <a:srgbClr val="AEAAAD"/>
        </a:accent3>
        <a:accent4>
          <a:srgbClr val="DADADA"/>
        </a:accent4>
        <a:accent5>
          <a:srgbClr val="BDB6E0"/>
        </a:accent5>
        <a:accent6>
          <a:srgbClr val="8A2DE7"/>
        </a:accent6>
        <a:hlink>
          <a:srgbClr val="993366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4">
        <a:dk1>
          <a:srgbClr val="FFFFCC"/>
        </a:dk1>
        <a:lt1>
          <a:srgbClr val="FFFFFF"/>
        </a:lt1>
        <a:dk2>
          <a:srgbClr val="000066"/>
        </a:dk2>
        <a:lt2>
          <a:srgbClr val="FFFFFF"/>
        </a:lt2>
        <a:accent1>
          <a:srgbClr val="0078F0"/>
        </a:accent1>
        <a:accent2>
          <a:srgbClr val="CCECFF"/>
        </a:accent2>
        <a:accent3>
          <a:srgbClr val="AAAAB8"/>
        </a:accent3>
        <a:accent4>
          <a:srgbClr val="DADADA"/>
        </a:accent4>
        <a:accent5>
          <a:srgbClr val="AABEF6"/>
        </a:accent5>
        <a:accent6>
          <a:srgbClr val="B9D6E7"/>
        </a:accent6>
        <a:hlink>
          <a:srgbClr val="3399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5">
        <a:dk1>
          <a:srgbClr val="00FFFF"/>
        </a:dk1>
        <a:lt1>
          <a:srgbClr val="FFFFFF"/>
        </a:lt1>
        <a:dk2>
          <a:srgbClr val="4E009C"/>
        </a:dk2>
        <a:lt2>
          <a:srgbClr val="FFFFFF"/>
        </a:lt2>
        <a:accent1>
          <a:srgbClr val="00A8A4"/>
        </a:accent1>
        <a:accent2>
          <a:srgbClr val="3399FF"/>
        </a:accent2>
        <a:accent3>
          <a:srgbClr val="B2AACB"/>
        </a:accent3>
        <a:accent4>
          <a:srgbClr val="DADADA"/>
        </a:accent4>
        <a:accent5>
          <a:srgbClr val="AAD1CF"/>
        </a:accent5>
        <a:accent6>
          <a:srgbClr val="2D8A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6">
        <a:dk1>
          <a:srgbClr val="CCCC33"/>
        </a:dk1>
        <a:lt1>
          <a:srgbClr val="FFFFFF"/>
        </a:lt1>
        <a:dk2>
          <a:srgbClr val="003300"/>
        </a:dk2>
        <a:lt2>
          <a:srgbClr val="FFFFCC"/>
        </a:lt2>
        <a:accent1>
          <a:srgbClr val="008000"/>
        </a:accent1>
        <a:accent2>
          <a:srgbClr val="669900"/>
        </a:accent2>
        <a:accent3>
          <a:srgbClr val="AAADAA"/>
        </a:accent3>
        <a:accent4>
          <a:srgbClr val="DADADA"/>
        </a:accent4>
        <a:accent5>
          <a:srgbClr val="AAC0AA"/>
        </a:accent5>
        <a:accent6>
          <a:srgbClr val="5C8A00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7">
        <a:dk1>
          <a:srgbClr val="CCCC99"/>
        </a:dk1>
        <a:lt1>
          <a:srgbClr val="FFFFFF"/>
        </a:lt1>
        <a:dk2>
          <a:srgbClr val="800000"/>
        </a:dk2>
        <a:lt2>
          <a:srgbClr val="FFFFFF"/>
        </a:lt2>
        <a:accent1>
          <a:srgbClr val="CC9900"/>
        </a:accent1>
        <a:accent2>
          <a:srgbClr val="996633"/>
        </a:accent2>
        <a:accent3>
          <a:srgbClr val="C0AAAA"/>
        </a:accent3>
        <a:accent4>
          <a:srgbClr val="DADADA"/>
        </a:accent4>
        <a:accent5>
          <a:srgbClr val="E2CAAA"/>
        </a:accent5>
        <a:accent6>
          <a:srgbClr val="8A5C2D"/>
        </a:accent6>
        <a:hlink>
          <a:srgbClr val="FFFFCC"/>
        </a:hlink>
        <a:folHlink>
          <a:srgbClr val="DDD8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scade 8">
        <a:dk1>
          <a:srgbClr val="204162"/>
        </a:dk1>
        <a:lt1>
          <a:srgbClr val="FFFFFF"/>
        </a:lt1>
        <a:dk2>
          <a:srgbClr val="204162"/>
        </a:dk2>
        <a:lt2>
          <a:srgbClr val="003300"/>
        </a:lt2>
        <a:accent1>
          <a:srgbClr val="99CC00"/>
        </a:accent1>
        <a:accent2>
          <a:srgbClr val="336633"/>
        </a:accent2>
        <a:accent3>
          <a:srgbClr val="FFFFFF"/>
        </a:accent3>
        <a:accent4>
          <a:srgbClr val="1A3653"/>
        </a:accent4>
        <a:accent5>
          <a:srgbClr val="CAE2AA"/>
        </a:accent5>
        <a:accent6>
          <a:srgbClr val="2D5C2D"/>
        </a:accent6>
        <a:hlink>
          <a:srgbClr val="6666FF"/>
        </a:hlink>
        <a:folHlink>
          <a:srgbClr val="C5C2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scade 9">
        <a:dk1>
          <a:srgbClr val="000000"/>
        </a:dk1>
        <a:lt1>
          <a:srgbClr val="FFFFFF"/>
        </a:lt1>
        <a:dk2>
          <a:srgbClr val="1C1C34"/>
        </a:dk2>
        <a:lt2>
          <a:srgbClr val="000066"/>
        </a:lt2>
        <a:accent1>
          <a:srgbClr val="DDDDDD"/>
        </a:accent1>
        <a:accent2>
          <a:srgbClr val="6699CC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5C8AB9"/>
        </a:accent6>
        <a:hlink>
          <a:srgbClr val="005A58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Cascade</Template>
  <TotalTime>15</TotalTime>
  <Words>228</Words>
  <Application>Microsoft Office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Cascade</vt:lpstr>
      <vt:lpstr>GCSE Advertising</vt:lpstr>
      <vt:lpstr>Slide 2</vt:lpstr>
      <vt:lpstr>Slide 3</vt:lpstr>
      <vt:lpstr>Box 1 - Layout</vt:lpstr>
      <vt:lpstr>Box 2 - Images</vt:lpstr>
      <vt:lpstr>Box 3 - Representation</vt:lpstr>
      <vt:lpstr>Box 4 - Brandname</vt:lpstr>
      <vt:lpstr>Box 5 – Target Audience</vt:lpstr>
      <vt:lpstr>Slide 9</vt:lpstr>
      <vt:lpstr>Slide 10</vt:lpstr>
    </vt:vector>
  </TitlesOfParts>
  <Company>Coombeshead College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GCSE Advertising</dc:title>
  <dc:creator>vbond</dc:creator>
  <cp:lastModifiedBy>kbrookes</cp:lastModifiedBy>
  <cp:revision>4</cp:revision>
  <dcterms:created xsi:type="dcterms:W3CDTF">2008-06-19T07:59:30Z</dcterms:created>
  <dcterms:modified xsi:type="dcterms:W3CDTF">2011-03-01T08:04:18Z</dcterms:modified>
</cp:coreProperties>
</file>